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6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CE7F3-0A62-4E32-AE73-58AE73512695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D9CFA-CC48-4F3A-BDF0-1A6890C601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9119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5D9CFA-CC48-4F3A-BDF0-1A6890C60134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1670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6221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4082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7981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0156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147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8574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68721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57050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3678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1322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6446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655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3226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892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228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267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54897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1591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FCC728C-23C4-4C9C-8094-F3F43EC22888}" type="datetimeFigureOut">
              <a:rPr lang="hu-HU" smtClean="0"/>
              <a:t>2020. 04. 15.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545-8572-4815-92D8-EFA8B603F4B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97296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  <p:sldLayoutId id="2147483999" r:id="rId13"/>
    <p:sldLayoutId id="2147484000" r:id="rId14"/>
    <p:sldLayoutId id="2147484001" r:id="rId15"/>
    <p:sldLayoutId id="2147484002" r:id="rId16"/>
    <p:sldLayoutId id="2147484003" r:id="rId17"/>
    <p:sldLayoutId id="214748400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EC0B727-A83F-482D-A95A-13003D90FF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Biztonságos környezet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5EB8CAE-3139-476E-8494-AA15AB0EBD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/>
              <a:t>Készítette: Tamás Marian védőnő</a:t>
            </a:r>
          </a:p>
        </p:txBody>
      </p:sp>
    </p:spTree>
    <p:extLst>
      <p:ext uri="{BB962C8B-B14F-4D97-AF65-F5344CB8AC3E}">
        <p14:creationId xmlns:p14="http://schemas.microsoft.com/office/powerpoint/2010/main" val="3382019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8C5DDDC-598F-495A-88B5-391459205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i="1" dirty="0"/>
              <a:t>A balesetmentes egészséges környezet megteremtése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93E046B-60B2-4E11-B1E4-9CAB580DBD8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959429"/>
            <a:ext cx="10394707" cy="4760684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hu-HU" sz="3600" dirty="0"/>
              <a:t>A tantermek berendezési tárgyai, bútorai a gyermekeknek megfelelőek, barátságosak, </a:t>
            </a:r>
            <a:r>
              <a:rPr lang="hu-HU" sz="3600" dirty="0" err="1"/>
              <a:t>világosak</a:t>
            </a:r>
            <a:r>
              <a:rPr lang="hu-HU" sz="3600" dirty="0"/>
              <a:t>, gyermekméretűek, könnyen mozgathatóak. </a:t>
            </a:r>
          </a:p>
          <a:p>
            <a:pPr lvl="0"/>
            <a:r>
              <a:rPr lang="hu-HU" sz="3600" dirty="0"/>
              <a:t>Minden osztálynak saját öltöző és külön mosdó az ideális. </a:t>
            </a:r>
          </a:p>
          <a:p>
            <a:pPr lvl="0"/>
            <a:r>
              <a:rPr lang="hu-HU" sz="3600" dirty="0"/>
              <a:t>A mosdóban a gyermekek jellel ellátott törölközőjüket, vagy papírtörlő és fogmosó felszerelés. </a:t>
            </a:r>
          </a:p>
          <a:p>
            <a:pPr lvl="0"/>
            <a:r>
              <a:rPr lang="hu-HU" sz="3600" dirty="0"/>
              <a:t>A fertőzések elkerüléséhez érdekében  folyékony szappan használata. </a:t>
            </a:r>
          </a:p>
          <a:p>
            <a:pPr lvl="0"/>
            <a:r>
              <a:rPr lang="hu-HU" sz="3600" dirty="0"/>
              <a:t>Az iskola udvara elsődleges a gyermekek természetes mozgásigényének kielégítésére, a különböző burkolatú felületei sokféle játékra és mozgástevékenységekre ad lehetőséget. </a:t>
            </a:r>
          </a:p>
          <a:p>
            <a:pPr marL="0" indent="0">
              <a:buNone/>
            </a:pPr>
            <a:r>
              <a:rPr lang="hu-HU" dirty="0"/>
              <a:t> 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32595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A32DF5-08A8-403A-A988-EE64FB90B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297973"/>
            <a:ext cx="11545889" cy="799307"/>
          </a:xfrm>
        </p:spPr>
        <p:txBody>
          <a:bodyPr>
            <a:normAutofit/>
          </a:bodyPr>
          <a:lstStyle/>
          <a:p>
            <a:r>
              <a:rPr lang="hu-HU" b="1" i="1" dirty="0"/>
              <a:t>A gyermekek edzettségének biztosítása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BEBDC83-5565-4EFF-8D9B-7EA7EA667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2" y="1097280"/>
            <a:ext cx="11088687" cy="5151119"/>
          </a:xfrm>
        </p:spPr>
        <p:txBody>
          <a:bodyPr>
            <a:normAutofit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000" dirty="0"/>
              <a:t>A mozgás a gyermek természetes szükséglete.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000" dirty="0"/>
              <a:t>A tevékenységeket úgy kell szervezni, hogy baleset lehetőleg ne forduljon elő.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000" dirty="0"/>
              <a:t>A különböző mozgásformáknak történhetnek a tornateremben, és a szabadban,  séta. 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000" dirty="0"/>
              <a:t>Törekedni kell, hogy a tevékenysége ne legyenek megterhelő a gyermekek számára.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000" dirty="0"/>
              <a:t>Edzés</a:t>
            </a:r>
          </a:p>
          <a:p>
            <a:pPr marL="0" indent="0">
              <a:buNone/>
            </a:pPr>
            <a:endParaRPr lang="hu-HU" sz="2000" dirty="0"/>
          </a:p>
        </p:txBody>
      </p:sp>
      <p:pic>
        <p:nvPicPr>
          <p:cNvPr id="18" name="Kép 17">
            <a:extLst>
              <a:ext uri="{FF2B5EF4-FFF2-40B4-BE49-F238E27FC236}">
                <a16:creationId xmlns:a16="http://schemas.microsoft.com/office/drawing/2014/main" id="{C9CCF078-060E-4051-883B-D15BEAA5CB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5519" y="3429000"/>
            <a:ext cx="4422165" cy="2942491"/>
          </a:xfrm>
          <a:prstGeom prst="rect">
            <a:avLst/>
          </a:prstGeom>
        </p:spPr>
      </p:pic>
      <p:pic>
        <p:nvPicPr>
          <p:cNvPr id="20" name="Kép 19">
            <a:extLst>
              <a:ext uri="{FF2B5EF4-FFF2-40B4-BE49-F238E27FC236}">
                <a16:creationId xmlns:a16="http://schemas.microsoft.com/office/drawing/2014/main" id="{18586DC6-A2CC-4DE1-A7A5-A25687ACF1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7797" y="3672839"/>
            <a:ext cx="4134364" cy="2281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9484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562DCF-BE83-47A9-B851-6DB347753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i="1" dirty="0"/>
              <a:t>Érzelmi biztonság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8A21902-4C62-4245-91F6-A9B1095CB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519310"/>
            <a:ext cx="4825218" cy="4729089"/>
          </a:xfrm>
        </p:spPr>
        <p:txBody>
          <a:bodyPr>
            <a:normAutofit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dirty="0"/>
              <a:t>S</a:t>
            </a:r>
            <a:r>
              <a:rPr lang="hu-HU" sz="2000" dirty="0"/>
              <a:t>zeretetteljes, tanulást segítő légkör megteremtése,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000" dirty="0"/>
              <a:t>erkölcsi-szociális,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000" dirty="0"/>
              <a:t>az esztétikai, és az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000" dirty="0"/>
              <a:t>intellektuális érzelmek differenciálódásával. 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dirty="0"/>
              <a:t>P</a:t>
            </a:r>
            <a:r>
              <a:rPr lang="hu-HU" sz="2000" dirty="0"/>
              <a:t>ozitív érzelmi töltésű kapcsolat kialakítása társaikkal és a felnőttekkel.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2000" dirty="0"/>
              <a:t>Különbözőségek elfogadására, tiszteletére nevelés.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u-HU" dirty="0"/>
          </a:p>
        </p:txBody>
      </p:sp>
      <p:pic>
        <p:nvPicPr>
          <p:cNvPr id="7" name="Kép 6">
            <a:extLst>
              <a:ext uri="{FF2B5EF4-FFF2-40B4-BE49-F238E27FC236}">
                <a16:creationId xmlns:a16="http://schemas.microsoft.com/office/drawing/2014/main" id="{4FC5EA73-F27B-4C26-AEDE-573C76FEFE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233" y="3770880"/>
            <a:ext cx="4467050" cy="2334394"/>
          </a:xfrm>
          <a:prstGeom prst="rect">
            <a:avLst/>
          </a:prstGeom>
        </p:spPr>
      </p:pic>
      <p:pic>
        <p:nvPicPr>
          <p:cNvPr id="9" name="Kép 8">
            <a:extLst>
              <a:ext uri="{FF2B5EF4-FFF2-40B4-BE49-F238E27FC236}">
                <a16:creationId xmlns:a16="http://schemas.microsoft.com/office/drawing/2014/main" id="{53CC10EC-F09D-4AE0-8DA9-73EAD3B80D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675" y="4296195"/>
            <a:ext cx="1878988" cy="1042495"/>
          </a:xfrm>
          <a:prstGeom prst="rect">
            <a:avLst/>
          </a:prstGeom>
        </p:spPr>
      </p:pic>
      <p:pic>
        <p:nvPicPr>
          <p:cNvPr id="11" name="Kép 10">
            <a:extLst>
              <a:ext uri="{FF2B5EF4-FFF2-40B4-BE49-F238E27FC236}">
                <a16:creationId xmlns:a16="http://schemas.microsoft.com/office/drawing/2014/main" id="{F78A7325-9F02-4C7D-AF9C-4CDDF30530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472" y="775179"/>
            <a:ext cx="4644290" cy="2786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19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Kép helye 26">
            <a:extLst>
              <a:ext uri="{FF2B5EF4-FFF2-40B4-BE49-F238E27FC236}">
                <a16:creationId xmlns:a16="http://schemas.microsoft.com/office/drawing/2014/main" id="{86D125F0-B47A-4E63-84A8-0BE8981D2B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071" y="1659731"/>
            <a:ext cx="2209800" cy="2066925"/>
          </a:xfrm>
        </p:spPr>
      </p:pic>
      <p:sp>
        <p:nvSpPr>
          <p:cNvPr id="3" name="Tartalom helye 2">
            <a:extLst>
              <a:ext uri="{FF2B5EF4-FFF2-40B4-BE49-F238E27FC236}">
                <a16:creationId xmlns:a16="http://schemas.microsoft.com/office/drawing/2014/main" id="{0C7277AD-5147-4739-866D-69E48A926784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3643532" y="4600135"/>
            <a:ext cx="6443443" cy="1800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3200" dirty="0"/>
              <a:t>Köszönöm a figyelmet!</a:t>
            </a:r>
          </a:p>
        </p:txBody>
      </p:sp>
    </p:spTree>
    <p:extLst>
      <p:ext uri="{BB962C8B-B14F-4D97-AF65-F5344CB8AC3E}">
        <p14:creationId xmlns:p14="http://schemas.microsoft.com/office/powerpoint/2010/main" val="2534390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91D34D1-E1AB-4E9B-A27D-46316592D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i="1" dirty="0"/>
              <a:t>Meghatározása: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42B272-3C1A-4345-A97E-561F60AFED7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8233117" cy="3311189"/>
          </a:xfrm>
        </p:spPr>
        <p:txBody>
          <a:bodyPr/>
          <a:lstStyle/>
          <a:p>
            <a:pPr lvl="0"/>
            <a:r>
              <a:rPr lang="hu-HU" dirty="0"/>
              <a:t>Fenyegető veszélyek abszolút hiánya,</a:t>
            </a:r>
          </a:p>
          <a:p>
            <a:pPr lvl="0"/>
            <a:r>
              <a:rPr lang="hu-HU" dirty="0"/>
              <a:t>a veszélyeztető tényezők térben és időben  alacsony szintje,</a:t>
            </a:r>
            <a:r>
              <a:rPr lang="hu-HU" b="1" i="1" dirty="0"/>
              <a:t> </a:t>
            </a:r>
            <a:endParaRPr lang="hu-HU" dirty="0"/>
          </a:p>
          <a:p>
            <a:pPr lvl="0"/>
            <a:r>
              <a:rPr lang="hu-HU" dirty="0"/>
              <a:t>személyi és tárgyi környezet állandósága növeli az érzelmi biztonságot,</a:t>
            </a:r>
          </a:p>
          <a:p>
            <a:pPr lvl="0"/>
            <a:r>
              <a:rPr lang="hu-HU" dirty="0"/>
              <a:t>napirend (stabilitás kiszámíthatóság).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59292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AB33CAD-CC2B-4E03-8EE5-1DBAC7FDE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i="1" dirty="0"/>
              <a:t>Célja: 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51D7FC2-1ADC-4CF1-B4C8-C259F591C8A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hu-HU" sz="2800" dirty="0"/>
              <a:t>A gyermekek egészséges testi-lelki fejlődésének elősegítése, </a:t>
            </a:r>
          </a:p>
          <a:p>
            <a:pPr lvl="0"/>
            <a:r>
              <a:rPr lang="hu-HU" sz="2800" dirty="0"/>
              <a:t>szokások, készségek alakítása.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85404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D55D838-1122-4CC6-8E67-2FA0F1A1F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b="1" i="1" dirty="0"/>
              <a:t>Feladata: 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53F7FA3-C3FD-46DD-B03B-5168C763CB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538514"/>
            <a:ext cx="10363826" cy="4934857"/>
          </a:xfrm>
        </p:spPr>
        <p:txBody>
          <a:bodyPr>
            <a:normAutofit/>
          </a:bodyPr>
          <a:lstStyle/>
          <a:p>
            <a:r>
              <a:rPr lang="hu-HU" sz="2800" dirty="0"/>
              <a:t>1. A gyermekek gondozása, a komfort érzetüknek biztosítása, testi szükségleteik, mozgásigényeik kielégítése. </a:t>
            </a:r>
          </a:p>
          <a:p>
            <a:r>
              <a:rPr lang="hu-HU" sz="2800" dirty="0"/>
              <a:t>2. A gyermekek fejlődéséhez szükséges balesetmentes, egészséges  környezet megteremtése. </a:t>
            </a:r>
          </a:p>
          <a:p>
            <a:r>
              <a:rPr lang="hu-HU" sz="2800" dirty="0"/>
              <a:t>3. A gyermekek egészségének védelme, a megelőzés fontosságának megismertetése, edzettségük biztosítása. </a:t>
            </a:r>
          </a:p>
          <a:p>
            <a:r>
              <a:rPr lang="hu-HU" sz="2800" dirty="0"/>
              <a:t>4. Az egészséges életmódra nevelés személyiség fejlesztő hatása.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21720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74F6E30-D52F-4E02-AE7D-C47D8B447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21597"/>
          </a:xfrm>
        </p:spPr>
        <p:txBody>
          <a:bodyPr>
            <a:normAutofit fontScale="90000"/>
          </a:bodyPr>
          <a:lstStyle/>
          <a:p>
            <a:r>
              <a:rPr lang="hu-HU" b="1" i="1" dirty="0"/>
              <a:t>A gyermekek testi szükségleteik kielégítése. 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4B5455D-3DB6-447F-836A-A0C7E36F16E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40115"/>
            <a:ext cx="10363826" cy="4599368"/>
          </a:xfrm>
        </p:spPr>
        <p:txBody>
          <a:bodyPr>
            <a:normAutofit/>
          </a:bodyPr>
          <a:lstStyle/>
          <a:p>
            <a:pPr lvl="0"/>
            <a:r>
              <a:rPr lang="hu-HU" sz="2800" dirty="0"/>
              <a:t>A helyes életritmus kialakítható a folyamatossággal, következetességgel. </a:t>
            </a:r>
          </a:p>
          <a:p>
            <a:r>
              <a:rPr lang="hu-HU" sz="2800" dirty="0"/>
              <a:t>Azonos időpontban, és időtartamban ismétlődnek az étkezések. </a:t>
            </a:r>
          </a:p>
          <a:p>
            <a:pPr lvl="0"/>
            <a:r>
              <a:rPr lang="hu-HU" sz="2800" dirty="0"/>
              <a:t>A minden napos testnevelés,</a:t>
            </a:r>
          </a:p>
          <a:p>
            <a:pPr lvl="0"/>
            <a:r>
              <a:rPr lang="hu-HU" sz="2800" dirty="0"/>
              <a:t>a tanulás, </a:t>
            </a:r>
          </a:p>
          <a:p>
            <a:pPr lvl="0"/>
            <a:r>
              <a:rPr lang="hu-HU" sz="2800" dirty="0"/>
              <a:t>a pihenés és </a:t>
            </a:r>
          </a:p>
          <a:p>
            <a:pPr lvl="0"/>
            <a:r>
              <a:rPr lang="hu-HU" sz="2800" dirty="0"/>
              <a:t>a levegőzés. 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FE09B9D-5918-43E9-8D3F-BF9A20C97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531" y="3265070"/>
            <a:ext cx="3891608" cy="3374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00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B1D3BF-13DA-43AC-B651-4A57C6756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484" y="692247"/>
            <a:ext cx="2558917" cy="901505"/>
          </a:xfrm>
        </p:spPr>
        <p:txBody>
          <a:bodyPr/>
          <a:lstStyle/>
          <a:p>
            <a:r>
              <a:rPr lang="hu-HU" b="1" i="1" dirty="0"/>
              <a:t>Étkezés: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19932B7-71D6-42EB-9E9E-72A2F88868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6948" y="2166425"/>
            <a:ext cx="6274191" cy="4234375"/>
          </a:xfrm>
        </p:spPr>
        <p:txBody>
          <a:bodyPr>
            <a:normAutofit/>
          </a:bodyPr>
          <a:lstStyle/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400" dirty="0"/>
              <a:t>A gyermekek egészséges fejlődésének fontos feltétele, az életkorának megfelelő egészséges táplálkozás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400" dirty="0"/>
              <a:t>Napi többszöri gyümölcs és zöldség fogyasztása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400" dirty="0"/>
              <a:t>Az étkezés önkiszolgálással történő tanulása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hu-HU" sz="2400" dirty="0"/>
              <a:t>Fontos az esztétikus terítés és kulturált étkezési szokások megismerése, betartatása. 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B6C3492B-5AB4-4ECB-8D77-283CE9127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5884" y="2166425"/>
            <a:ext cx="4876800" cy="3742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594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888DA1-E3DA-481C-A470-7EF91F2B7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i="1" dirty="0"/>
              <a:t>Testápolás:</a:t>
            </a:r>
            <a:endParaRPr lang="hu-HU" dirty="0"/>
          </a:p>
        </p:txBody>
      </p:sp>
      <p:pic>
        <p:nvPicPr>
          <p:cNvPr id="7" name="Kép helye 6">
            <a:extLst>
              <a:ext uri="{FF2B5EF4-FFF2-40B4-BE49-F238E27FC236}">
                <a16:creationId xmlns:a16="http://schemas.microsoft.com/office/drawing/2014/main" id="{DDA1C001-28A5-4E03-A249-51AD7FF82F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9975" y="2591155"/>
            <a:ext cx="4346917" cy="2341709"/>
          </a:xfrm>
        </p:spPr>
      </p:pic>
      <p:sp>
        <p:nvSpPr>
          <p:cNvPr id="3" name="Tartalom helye 2">
            <a:extLst>
              <a:ext uri="{FF2B5EF4-FFF2-40B4-BE49-F238E27FC236}">
                <a16:creationId xmlns:a16="http://schemas.microsoft.com/office/drawing/2014/main" id="{E9768549-1FB1-4694-8902-439C9154B7D8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0" y="1190625"/>
            <a:ext cx="12192000" cy="3015615"/>
          </a:xfrm>
        </p:spPr>
        <p:txBody>
          <a:bodyPr>
            <a:normAutofit lnSpcReduction="10000"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hu-HU" sz="2800" dirty="0"/>
              <a:t>A testápolás szolgálja a gyermekek tisztaságigényének, egészségügyi szokásainak megalapozását, testi higiénés szokások kialakítását.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hu-HU" sz="2800" dirty="0"/>
              <a:t>A mosdót megfelelően használata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hu-HU" sz="2800" dirty="0"/>
              <a:t>Ebéd utáni fogmosás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hu-HU" sz="2800" dirty="0"/>
              <a:t>Papír zsebkendő használat</a:t>
            </a:r>
          </a:p>
          <a:p>
            <a:endParaRPr lang="hu-HU" dirty="0"/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9473F07A-76E5-4C7C-8810-FE0B34CA5B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409" y="3953022"/>
            <a:ext cx="4346917" cy="290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838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CFC9E49-C8C0-4495-A85D-6554DD83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7314" y="609600"/>
            <a:ext cx="6183086" cy="682171"/>
          </a:xfrm>
        </p:spPr>
        <p:txBody>
          <a:bodyPr/>
          <a:lstStyle/>
          <a:p>
            <a:r>
              <a:rPr lang="hu-HU" b="1" i="1" dirty="0"/>
              <a:t>Öltözködés: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0295443-63F8-4651-821A-11ABCC31F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96974" y="1698170"/>
            <a:ext cx="5893426" cy="4550229"/>
          </a:xfrm>
        </p:spPr>
        <p:txBody>
          <a:bodyPr>
            <a:norm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hu-HU" sz="2800" dirty="0"/>
              <a:t>Az öltözködés a test védelmét szolgálja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hu-HU" sz="2800" dirty="0"/>
              <a:t>az időjárás változásaival szemben védelem és 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hu-HU" sz="2800" dirty="0"/>
              <a:t>az önállóságot, ízlésvilágot alapozza meg, valamint  komfort érzetet biztosít</a:t>
            </a:r>
            <a:r>
              <a:rPr lang="hu-HU" dirty="0"/>
              <a:t>. </a:t>
            </a:r>
          </a:p>
        </p:txBody>
      </p:sp>
      <p:pic>
        <p:nvPicPr>
          <p:cNvPr id="14" name="Kép helye 13">
            <a:extLst>
              <a:ext uri="{FF2B5EF4-FFF2-40B4-BE49-F238E27FC236}">
                <a16:creationId xmlns:a16="http://schemas.microsoft.com/office/drawing/2014/main" id="{625F1454-CC27-49BA-89D1-4D7F7A25C06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2" r="3472"/>
          <a:stretch>
            <a:fillRect/>
          </a:stretch>
        </p:blipFill>
        <p:spPr>
          <a:xfrm>
            <a:off x="422275" y="323849"/>
            <a:ext cx="5275263" cy="6217627"/>
          </a:xfrm>
        </p:spPr>
      </p:pic>
    </p:spTree>
    <p:extLst>
      <p:ext uri="{BB962C8B-B14F-4D97-AF65-F5344CB8AC3E}">
        <p14:creationId xmlns:p14="http://schemas.microsoft.com/office/powerpoint/2010/main" val="1170817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108F489-77D0-4C61-81C8-B76AADD4A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4034971"/>
            <a:ext cx="3222796" cy="1335315"/>
          </a:xfrm>
        </p:spPr>
        <p:txBody>
          <a:bodyPr>
            <a:normAutofit fontScale="90000"/>
          </a:bodyPr>
          <a:lstStyle/>
          <a:p>
            <a:r>
              <a:rPr lang="hu-HU" dirty="0"/>
              <a:t>Pihenés, alvás: 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32E9707-43E5-4BD7-8203-2E4D824B20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4459" y="754742"/>
            <a:ext cx="11481405" cy="5021943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hu-HU" sz="2800" dirty="0"/>
              <a:t>Az egyéni alvásigényének kielégítése, testi fejlődését szolgálja.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hu-HU" sz="2800" dirty="0"/>
              <a:t>A nyugodt, csendes légkör megteremtése,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hu-HU" sz="2800" dirty="0"/>
              <a:t>a külső zavaró ingerek </a:t>
            </a:r>
          </a:p>
          <a:p>
            <a:pPr lvl="0"/>
            <a:r>
              <a:rPr lang="hu-HU" sz="2800" dirty="0"/>
              <a:t>     megszüntetése. 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id="{1EE8FA10-8636-41D5-BBB0-61B7C353B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763" y="1952534"/>
            <a:ext cx="63500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730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230</TotalTime>
  <Words>438</Words>
  <Application>Microsoft Office PowerPoint</Application>
  <PresentationFormat>Szélesvásznú</PresentationFormat>
  <Paragraphs>63</Paragraphs>
  <Slides>13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Ion</vt:lpstr>
      <vt:lpstr>Biztonságos környezet</vt:lpstr>
      <vt:lpstr>Meghatározása:</vt:lpstr>
      <vt:lpstr>Célja:  </vt:lpstr>
      <vt:lpstr>Feladata:  </vt:lpstr>
      <vt:lpstr>A gyermekek testi szükségleteik kielégítése. </vt:lpstr>
      <vt:lpstr>Étkezés:</vt:lpstr>
      <vt:lpstr>Testápolás:</vt:lpstr>
      <vt:lpstr>Öltözködés:</vt:lpstr>
      <vt:lpstr>Pihenés, alvás:  </vt:lpstr>
      <vt:lpstr>A balesetmentes egészséges környezet megteremtése</vt:lpstr>
      <vt:lpstr>A gyermekek edzettségének biztosítása</vt:lpstr>
      <vt:lpstr>Érzelmi biztonság 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Biztonságos környezet</dc:title>
  <dc:creator>Marian</dc:creator>
  <cp:lastModifiedBy>Marian</cp:lastModifiedBy>
  <cp:revision>23</cp:revision>
  <dcterms:created xsi:type="dcterms:W3CDTF">2020-04-09T14:39:46Z</dcterms:created>
  <dcterms:modified xsi:type="dcterms:W3CDTF">2020-04-15T06:08:01Z</dcterms:modified>
</cp:coreProperties>
</file>